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43"/>
  </p:notesMasterIdLst>
  <p:sldIdLst>
    <p:sldId id="256" r:id="rId2"/>
    <p:sldId id="263" r:id="rId3"/>
    <p:sldId id="320" r:id="rId4"/>
    <p:sldId id="321" r:id="rId5"/>
    <p:sldId id="330" r:id="rId6"/>
    <p:sldId id="339" r:id="rId7"/>
    <p:sldId id="341" r:id="rId8"/>
    <p:sldId id="348" r:id="rId9"/>
    <p:sldId id="394" r:id="rId10"/>
    <p:sldId id="364" r:id="rId11"/>
    <p:sldId id="365" r:id="rId12"/>
    <p:sldId id="395" r:id="rId13"/>
    <p:sldId id="397" r:id="rId14"/>
    <p:sldId id="398" r:id="rId15"/>
    <p:sldId id="399" r:id="rId16"/>
    <p:sldId id="400" r:id="rId17"/>
    <p:sldId id="401" r:id="rId18"/>
    <p:sldId id="402" r:id="rId19"/>
    <p:sldId id="403" r:id="rId20"/>
    <p:sldId id="404" r:id="rId21"/>
    <p:sldId id="405" r:id="rId22"/>
    <p:sldId id="406" r:id="rId23"/>
    <p:sldId id="407" r:id="rId24"/>
    <p:sldId id="409" r:id="rId25"/>
    <p:sldId id="408" r:id="rId26"/>
    <p:sldId id="410" r:id="rId27"/>
    <p:sldId id="411" r:id="rId28"/>
    <p:sldId id="413" r:id="rId29"/>
    <p:sldId id="414" r:id="rId30"/>
    <p:sldId id="415" r:id="rId31"/>
    <p:sldId id="416" r:id="rId32"/>
    <p:sldId id="417" r:id="rId33"/>
    <p:sldId id="419" r:id="rId34"/>
    <p:sldId id="418" r:id="rId35"/>
    <p:sldId id="420" r:id="rId36"/>
    <p:sldId id="421" r:id="rId37"/>
    <p:sldId id="422" r:id="rId38"/>
    <p:sldId id="423" r:id="rId39"/>
    <p:sldId id="424" r:id="rId40"/>
    <p:sldId id="425" r:id="rId41"/>
    <p:sldId id="426"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43"/>
    <p:restoredTop sz="74562"/>
  </p:normalViewPr>
  <p:slideViewPr>
    <p:cSldViewPr snapToGrid="0">
      <p:cViewPr>
        <p:scale>
          <a:sx n="132" d="100"/>
          <a:sy n="132" d="100"/>
        </p:scale>
        <p:origin x="233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14/3/24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3821173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1307014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26691544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20258726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temple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40430634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Un </a:t>
            </a:r>
            <a:r>
              <a:rPr lang="en-US" sz="1800" dirty="0" err="1">
                <a:effectLst/>
                <a:latin typeface="Times"/>
              </a:rPr>
              <a:t>tema</a:t>
            </a:r>
            <a:r>
              <a:rPr lang="en-US" sz="1800" dirty="0">
                <a:effectLst/>
                <a:latin typeface="Times"/>
              </a:rPr>
              <a:t> final, que </a:t>
            </a:r>
            <a:r>
              <a:rPr lang="en-US" sz="1800" dirty="0" err="1">
                <a:effectLst/>
                <a:latin typeface="Times"/>
              </a:rPr>
              <a:t>veremos</a:t>
            </a:r>
            <a:r>
              <a:rPr lang="en-US" sz="1800" dirty="0">
                <a:effectLst/>
                <a:latin typeface="Times"/>
              </a:rPr>
              <a:t> de </a:t>
            </a:r>
            <a:r>
              <a:rPr lang="en-US" sz="1800" dirty="0" err="1">
                <a:effectLst/>
                <a:latin typeface="Times"/>
              </a:rPr>
              <a:t>pasada</a:t>
            </a:r>
            <a:r>
              <a:rPr lang="en-US" sz="1800" dirty="0">
                <a:effectLst/>
                <a:latin typeface="Times"/>
              </a:rPr>
              <a:t>, es la </a:t>
            </a:r>
            <a:r>
              <a:rPr lang="en-US" sz="1800" b="1" dirty="0" err="1">
                <a:effectLst/>
                <a:latin typeface="Times"/>
              </a:rPr>
              <a:t>optimización</a:t>
            </a:r>
            <a:r>
              <a:rPr lang="en-US" sz="1800" b="1" dirty="0">
                <a:effectLst/>
                <a:latin typeface="Times"/>
              </a:rPr>
              <a:t> con </a:t>
            </a:r>
            <a:r>
              <a:rPr lang="en-US" sz="1800" b="1" dirty="0" err="1">
                <a:effectLst/>
                <a:latin typeface="Times"/>
              </a:rPr>
              <a:t>restricciones</a:t>
            </a:r>
            <a:r>
              <a:rPr lang="en-US" sz="1800" dirty="0">
                <a:effectLst/>
                <a:latin typeface="Times"/>
              </a:rPr>
              <a:t>. Un pro- </a:t>
            </a:r>
            <a:r>
              <a:rPr lang="en-US" sz="1800" dirty="0" err="1">
                <a:effectLst/>
                <a:latin typeface="Times"/>
              </a:rPr>
              <a:t>blema</a:t>
            </a:r>
            <a:r>
              <a:rPr lang="en-US" sz="1800" dirty="0">
                <a:effectLst/>
                <a:latin typeface="Times"/>
              </a:rPr>
              <a:t> de </a:t>
            </a:r>
            <a:r>
              <a:rPr lang="en-US" sz="1800" dirty="0" err="1">
                <a:effectLst/>
                <a:latin typeface="Times"/>
              </a:rPr>
              <a:t>optimización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restringido</a:t>
            </a:r>
            <a:r>
              <a:rPr lang="en-US" sz="1800" dirty="0">
                <a:effectLst/>
                <a:latin typeface="Times"/>
              </a:rPr>
              <a:t> </a:t>
            </a:r>
            <a:r>
              <a:rPr lang="en-US" sz="1800" dirty="0" err="1">
                <a:effectLst/>
                <a:latin typeface="Times"/>
              </a:rPr>
              <a:t>si</a:t>
            </a:r>
            <a:r>
              <a:rPr lang="en-US" sz="1800" dirty="0">
                <a:effectLst/>
                <a:latin typeface="Times"/>
              </a:rPr>
              <a:t> las </a:t>
            </a:r>
            <a:r>
              <a:rPr lang="en-US" sz="1800" dirty="0" err="1">
                <a:effectLst/>
                <a:latin typeface="Times"/>
              </a:rPr>
              <a:t>soluciones</a:t>
            </a:r>
            <a:r>
              <a:rPr lang="en-US" sz="1800" dirty="0">
                <a:effectLst/>
                <a:latin typeface="Times"/>
              </a:rPr>
              <a:t> </a:t>
            </a:r>
            <a:r>
              <a:rPr lang="en-US" sz="1800" dirty="0" err="1">
                <a:effectLst/>
                <a:latin typeface="Times"/>
              </a:rPr>
              <a:t>debieran</a:t>
            </a:r>
            <a:r>
              <a:rPr lang="en-US" sz="1800" dirty="0">
                <a:effectLst/>
                <a:latin typeface="Times"/>
              </a:rPr>
              <a:t> </a:t>
            </a:r>
            <a:r>
              <a:rPr lang="en-US" sz="1800" dirty="0" err="1">
                <a:effectLst/>
                <a:latin typeface="Times"/>
              </a:rPr>
              <a:t>satisfacer</a:t>
            </a:r>
            <a:r>
              <a:rPr lang="en-US" sz="1800" dirty="0">
                <a:effectLst/>
                <a:latin typeface="Times"/>
              </a:rPr>
              <a:t> </a:t>
            </a:r>
            <a:r>
              <a:rPr lang="en-US" sz="1800" dirty="0" err="1">
                <a:effectLst/>
                <a:latin typeface="Times"/>
              </a:rPr>
              <a:t>algunas</a:t>
            </a:r>
            <a:r>
              <a:rPr lang="en-US" sz="1800" dirty="0">
                <a:effectLst/>
                <a:latin typeface="Times"/>
              </a:rPr>
              <a:t> res- </a:t>
            </a:r>
            <a:r>
              <a:rPr lang="en-US" sz="1800" dirty="0" err="1">
                <a:effectLst/>
                <a:latin typeface="Times"/>
              </a:rPr>
              <a:t>tricciones</a:t>
            </a:r>
            <a:r>
              <a:rPr lang="en-US" sz="1800" dirty="0">
                <a:effectLst/>
                <a:latin typeface="Times"/>
              </a:rPr>
              <a:t> </a:t>
            </a:r>
            <a:r>
              <a:rPr lang="en-US" sz="1800" dirty="0" err="1">
                <a:effectLst/>
                <a:latin typeface="Times"/>
              </a:rPr>
              <a:t>sobre</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valores</a:t>
            </a:r>
            <a:r>
              <a:rPr lang="en-US" sz="1800" dirty="0">
                <a:effectLst/>
                <a:latin typeface="Times"/>
              </a:rPr>
              <a:t> de </a:t>
            </a:r>
            <a:r>
              <a:rPr lang="en-US" sz="1800" dirty="0" err="1">
                <a:effectLst/>
                <a:latin typeface="Times"/>
              </a:rPr>
              <a:t>cada</a:t>
            </a:r>
            <a:r>
              <a:rPr lang="en-US" sz="1800" dirty="0">
                <a:effectLst/>
                <a:latin typeface="Times"/>
              </a:rPr>
              <a:t> variable.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46275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19394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3/14/24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3/14/24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3/14/24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3/14/24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3/14/24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3/14/24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3/14/24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3/14/24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3/14/24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3/14/24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3/14/24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3/14/24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8" name="Picture 7" descr="A square of numbers on a white background&#10;&#10;Description automatically generated">
            <a:extLst>
              <a:ext uri="{FF2B5EF4-FFF2-40B4-BE49-F238E27FC236}">
                <a16:creationId xmlns:a16="http://schemas.microsoft.com/office/drawing/2014/main" id="{AFB71FA1-0DE3-4FD1-A413-B3DD508F6E76}"/>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7654246" y="2060642"/>
            <a:ext cx="3531626" cy="3531626"/>
          </a:xfrm>
          <a:prstGeom prst="rect">
            <a:avLst/>
          </a:prstGeom>
        </p:spPr>
      </p:pic>
      <p:sp>
        <p:nvSpPr>
          <p:cNvPr id="9" name="TextBox 8">
            <a:extLst>
              <a:ext uri="{FF2B5EF4-FFF2-40B4-BE49-F238E27FC236}">
                <a16:creationId xmlns:a16="http://schemas.microsoft.com/office/drawing/2014/main" id="{8E573C75-BD61-31BF-BEF4-5256FA290C0E}"/>
              </a:ext>
            </a:extLst>
          </p:cNvPr>
          <p:cNvSpPr txBox="1"/>
          <p:nvPr/>
        </p:nvSpPr>
        <p:spPr>
          <a:xfrm>
            <a:off x="7348755" y="5873034"/>
            <a:ext cx="4142609" cy="276999"/>
          </a:xfrm>
          <a:prstGeom prst="rect">
            <a:avLst/>
          </a:prstGeom>
          <a:noFill/>
        </p:spPr>
        <p:txBody>
          <a:bodyPr wrap="none" rtlCol="0">
            <a:spAutoFit/>
          </a:bodyPr>
          <a:lstStyle/>
          <a:p>
            <a:r>
              <a:rPr lang="es-ES_tradnl" sz="1200" dirty="0" err="1"/>
              <a:t>en:User:Cburnett</a:t>
            </a:r>
            <a:r>
              <a:rPr lang="es-ES_tradnl" sz="1200" dirty="0"/>
              <a:t>, </a:t>
            </a:r>
            <a:r>
              <a:rPr lang="es-ES_tradnl" sz="1200" dirty="0">
                <a:hlinkClick r:id="rId5"/>
              </a:rPr>
              <a:t>CC BY-SA 3.0 </a:t>
            </a:r>
            <a:r>
              <a:rPr lang="es-ES_tradnl" sz="1200" dirty="0"/>
              <a:t>, </a:t>
            </a:r>
            <a:r>
              <a:rPr lang="es-ES_tradnl" sz="1200" dirty="0" err="1"/>
              <a:t>via</a:t>
            </a:r>
            <a:r>
              <a:rPr lang="es-ES_tradnl" sz="1200" dirty="0"/>
              <a:t> Wikimedia </a:t>
            </a:r>
            <a:r>
              <a:rPr lang="es-ES_tradnl" sz="1200" dirty="0" err="1"/>
              <a:t>Commons</a:t>
            </a:r>
            <a:endParaRPr lang="es-ES_tradnl" sz="1200" dirty="0"/>
          </a:p>
        </p:txBody>
      </p:sp>
    </p:spTree>
    <p:extLst>
      <p:ext uri="{BB962C8B-B14F-4D97-AF65-F5344CB8AC3E}">
        <p14:creationId xmlns:p14="http://schemas.microsoft.com/office/powerpoint/2010/main" val="2029532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spTree>
    <p:extLst>
      <p:ext uri="{BB962C8B-B14F-4D97-AF65-F5344CB8AC3E}">
        <p14:creationId xmlns:p14="http://schemas.microsoft.com/office/powerpoint/2010/main" val="200964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3469136" y="2293126"/>
            <a:ext cx="5779566"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descr="A blue line with a point pointing to the point&#10;&#10;Description automatically generated">
            <a:extLst>
              <a:ext uri="{FF2B5EF4-FFF2-40B4-BE49-F238E27FC236}">
                <a16:creationId xmlns:a16="http://schemas.microsoft.com/office/drawing/2014/main" id="{B4D7F901-A4B9-2E94-4144-E2844F52842E}"/>
              </a:ext>
            </a:extLst>
          </p:cNvPr>
          <p:cNvPicPr>
            <a:picLocks noChangeAspect="1"/>
          </p:cNvPicPr>
          <p:nvPr/>
        </p:nvPicPr>
        <p:blipFill>
          <a:blip r:embed="rId3"/>
          <a:stretch>
            <a:fillRect/>
          </a:stretch>
        </p:blipFill>
        <p:spPr>
          <a:xfrm>
            <a:off x="3525505" y="2409438"/>
            <a:ext cx="5589527" cy="3069764"/>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4655762" y="2293126"/>
            <a:ext cx="3573838"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Picture 7" descr="A black and white image of a fountain&#10;&#10;Description automatically generated">
            <a:extLst>
              <a:ext uri="{FF2B5EF4-FFF2-40B4-BE49-F238E27FC236}">
                <a16:creationId xmlns:a16="http://schemas.microsoft.com/office/drawing/2014/main" id="{1BA44E6C-ABCF-46BD-6006-CE072AC75482}"/>
              </a:ext>
            </a:extLst>
          </p:cNvPr>
          <p:cNvPicPr>
            <a:picLocks noChangeAspect="1"/>
          </p:cNvPicPr>
          <p:nvPr/>
        </p:nvPicPr>
        <p:blipFill>
          <a:blip r:embed="rId3"/>
          <a:stretch>
            <a:fillRect/>
          </a:stretch>
        </p:blipFill>
        <p:spPr>
          <a:xfrm>
            <a:off x="4870450" y="2487221"/>
            <a:ext cx="2954207" cy="2910376"/>
          </a:xfrm>
          <a:prstGeom prst="rect">
            <a:avLst/>
          </a:prstGeom>
        </p:spPr>
      </p:pic>
    </p:spTree>
    <p:extLst>
      <p:ext uri="{BB962C8B-B14F-4D97-AF65-F5344CB8AC3E}">
        <p14:creationId xmlns:p14="http://schemas.microsoft.com/office/powerpoint/2010/main" val="4091017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a:p>
            <a:pPr marL="0" indent="0">
              <a:buNone/>
            </a:pPr>
            <a:r>
              <a:rPr lang="es-ES" sz="1800" dirty="0"/>
              <a:t>Para lograr salir de mesetas, se puede permitir movimientos laterales (es decir que no cambia la función) pero para evitar entrar en un bucle infinito, se puede poner un límite de movimientos laterales consecutivos.</a:t>
            </a:r>
          </a:p>
        </p:txBody>
      </p:sp>
    </p:spTree>
    <p:extLst>
      <p:ext uri="{BB962C8B-B14F-4D97-AF65-F5344CB8AC3E}">
        <p14:creationId xmlns:p14="http://schemas.microsoft.com/office/powerpoint/2010/main" val="1170360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959428"/>
            <a:ext cx="6085174" cy="3969785"/>
          </a:xfrm>
        </p:spPr>
        <p:txBody>
          <a:bodyPr>
            <a:normAutofit fontScale="92500" lnSpcReduction="10000"/>
          </a:bodyPr>
          <a:lstStyle/>
          <a:p>
            <a:pPr marL="0" indent="0">
              <a:buNone/>
            </a:pPr>
            <a:r>
              <a:rPr lang="es-ES" sz="1800" dirty="0"/>
              <a:t>Un algoritmo de gradiente descendiente o ascendente que nunca hace movimientos de ascenso hacia estados de coste más alto garantiza ser </a:t>
            </a:r>
            <a:r>
              <a:rPr lang="es-ES" sz="1800" b="1" dirty="0">
                <a:solidFill>
                  <a:schemeClr val="accent6">
                    <a:lumMod val="60000"/>
                    <a:lumOff val="40000"/>
                  </a:schemeClr>
                </a:solidFill>
              </a:rPr>
              <a:t>incompleto</a:t>
            </a:r>
            <a:r>
              <a:rPr lang="es-ES" sz="1800" dirty="0"/>
              <a:t>, porque puede estancarse en un mínimo local.</a:t>
            </a:r>
          </a:p>
          <a:p>
            <a:pPr marL="0" indent="0">
              <a:buNone/>
            </a:pPr>
            <a:r>
              <a:rPr lang="es-ES" sz="1800" dirty="0"/>
              <a:t>En contraste, un camino puramente aleatorio, es </a:t>
            </a:r>
            <a:r>
              <a:rPr lang="es-ES" sz="1800" b="1" dirty="0">
                <a:solidFill>
                  <a:schemeClr val="accent6">
                    <a:lumMod val="60000"/>
                    <a:lumOff val="40000"/>
                  </a:schemeClr>
                </a:solidFill>
              </a:rPr>
              <a:t>completo</a:t>
            </a:r>
            <a:r>
              <a:rPr lang="es-ES" sz="1800" dirty="0"/>
              <a:t>, pero sumamente ineficaz. </a:t>
            </a:r>
          </a:p>
          <a:p>
            <a:pPr marL="0" indent="0">
              <a:buNone/>
            </a:pPr>
            <a:r>
              <a:rPr lang="es-ES" sz="1800" dirty="0"/>
              <a:t>Por lo que si usamos un método que use un poco de cada uno podemos encontrar el </a:t>
            </a:r>
            <a:r>
              <a:rPr lang="es-ES" sz="1800" b="1" dirty="0">
                <a:solidFill>
                  <a:schemeClr val="accent3">
                    <a:lumMod val="75000"/>
                  </a:schemeClr>
                </a:solidFill>
              </a:rPr>
              <a:t>equilibrio</a:t>
            </a:r>
            <a:r>
              <a:rPr lang="es-ES" sz="1800" dirty="0"/>
              <a:t> entre completitud y eficacia. </a:t>
            </a:r>
            <a:r>
              <a:rPr lang="es-ES" sz="1800" b="1" dirty="0" err="1">
                <a:solidFill>
                  <a:schemeClr val="accent3">
                    <a:lumMod val="75000"/>
                  </a:schemeClr>
                </a:solidFill>
              </a:rPr>
              <a:t>Simulated</a:t>
            </a:r>
            <a:r>
              <a:rPr lang="es-ES" sz="1800" b="1" dirty="0">
                <a:solidFill>
                  <a:schemeClr val="accent3">
                    <a:lumMod val="75000"/>
                  </a:schemeClr>
                </a:solidFill>
              </a:rPr>
              <a:t> </a:t>
            </a:r>
            <a:r>
              <a:rPr lang="es-ES" sz="1800" b="1" dirty="0" err="1">
                <a:solidFill>
                  <a:schemeClr val="accent3">
                    <a:lumMod val="75000"/>
                  </a:schemeClr>
                </a:solidFill>
              </a:rPr>
              <a:t>annealing</a:t>
            </a:r>
            <a:r>
              <a:rPr lang="es-ES" sz="1800" b="1" dirty="0">
                <a:solidFill>
                  <a:schemeClr val="accent3">
                    <a:lumMod val="75000"/>
                  </a:schemeClr>
                </a:solidFill>
              </a:rPr>
              <a:t> </a:t>
            </a:r>
            <a:r>
              <a:rPr lang="es-ES" sz="1800" dirty="0"/>
              <a:t>ese algoritmo. </a:t>
            </a:r>
          </a:p>
          <a:p>
            <a:pPr marL="0" indent="0">
              <a:buNone/>
            </a:pPr>
            <a:r>
              <a:rPr lang="es-ES" sz="1800" dirty="0"/>
              <a:t>En metalurgia, el </a:t>
            </a:r>
            <a:r>
              <a:rPr lang="es-ES" sz="1800" b="1" dirty="0">
                <a:solidFill>
                  <a:schemeClr val="accent2">
                    <a:lumMod val="75000"/>
                  </a:schemeClr>
                </a:solidFill>
              </a:rPr>
              <a:t>temple (</a:t>
            </a:r>
            <a:r>
              <a:rPr lang="es-ES" sz="1800" b="1" dirty="0" err="1">
                <a:solidFill>
                  <a:schemeClr val="accent2">
                    <a:lumMod val="75000"/>
                  </a:schemeClr>
                </a:solidFill>
              </a:rPr>
              <a:t>annealing</a:t>
            </a:r>
            <a:r>
              <a:rPr lang="es-ES" sz="1800" b="1" dirty="0">
                <a:solidFill>
                  <a:schemeClr val="accent2">
                    <a:lumMod val="75000"/>
                  </a:schemeClr>
                </a:solidFill>
              </a:rPr>
              <a:t>)</a:t>
            </a:r>
            <a:r>
              <a:rPr lang="es-ES" sz="1800" dirty="0">
                <a:solidFill>
                  <a:schemeClr val="accent2">
                    <a:lumMod val="75000"/>
                  </a:schemeClr>
                </a:solidFill>
              </a:rPr>
              <a:t> </a:t>
            </a:r>
            <a:r>
              <a:rPr lang="es-ES" sz="1800" dirty="0"/>
              <a:t>es el proceso para endurecer metales calentándolos a una temperatura alta y luego gradualmente enfriarlos, </a:t>
            </a:r>
            <a:r>
              <a:rPr lang="es-ES" sz="1800" dirty="0" err="1"/>
              <a:t>asi</a:t>
            </a:r>
            <a:r>
              <a:rPr lang="es-ES" sz="1800" dirty="0"/>
              <a:t> permite al material fundirse en un estado cristalino de baja energía. </a:t>
            </a:r>
          </a:p>
          <a:p>
            <a:pPr marL="0" indent="0">
              <a:buNone/>
            </a:pPr>
            <a:endParaRPr lang="es-ES" sz="1800" dirty="0"/>
          </a:p>
        </p:txBody>
      </p:sp>
      <p:pic>
        <p:nvPicPr>
          <p:cNvPr id="7" name="Picture 6" descr="A close-up of a molten metal&#10;&#10;Description automatically generated">
            <a:extLst>
              <a:ext uri="{FF2B5EF4-FFF2-40B4-BE49-F238E27FC236}">
                <a16:creationId xmlns:a16="http://schemas.microsoft.com/office/drawing/2014/main" id="{CE2DB6C0-AE59-B2D3-95B8-9C4FFFFD8C5C}"/>
              </a:ext>
            </a:extLst>
          </p:cNvPr>
          <p:cNvPicPr>
            <a:picLocks noChangeAspect="1"/>
          </p:cNvPicPr>
          <p:nvPr/>
        </p:nvPicPr>
        <p:blipFill rotWithShape="1">
          <a:blip r:embed="rId3"/>
          <a:srcRect l="16170"/>
          <a:stretch/>
        </p:blipFill>
        <p:spPr>
          <a:xfrm>
            <a:off x="6931293" y="2101560"/>
            <a:ext cx="4460607" cy="3545917"/>
          </a:xfrm>
          <a:prstGeom prst="rect">
            <a:avLst/>
          </a:prstGeom>
        </p:spPr>
      </p:pic>
    </p:spTree>
    <p:extLst>
      <p:ext uri="{BB962C8B-B14F-4D97-AF65-F5344CB8AC3E}">
        <p14:creationId xmlns:p14="http://schemas.microsoft.com/office/powerpoint/2010/main" val="4099504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p:pic>
        <p:nvPicPr>
          <p:cNvPr id="10" name="Picture 9" descr="A graph with a line and arrows&#10;&#10;Description automatically generated with medium confidence">
            <a:extLst>
              <a:ext uri="{FF2B5EF4-FFF2-40B4-BE49-F238E27FC236}">
                <a16:creationId xmlns:a16="http://schemas.microsoft.com/office/drawing/2014/main" id="{1A009679-653C-B049-B65B-ECEC2F1F0F62}"/>
              </a:ext>
            </a:extLst>
          </p:cNvPr>
          <p:cNvPicPr>
            <a:picLocks noChangeAspect="1"/>
          </p:cNvPicPr>
          <p:nvPr/>
        </p:nvPicPr>
        <p:blipFill>
          <a:blip r:embed="rId3"/>
          <a:stretch>
            <a:fillRect/>
          </a:stretch>
        </p:blipFill>
        <p:spPr>
          <a:xfrm>
            <a:off x="3128545" y="1455925"/>
            <a:ext cx="6371590" cy="3499271"/>
          </a:xfrm>
          <a:prstGeom prst="rect">
            <a:avLst/>
          </a:prstGeom>
        </p:spPr>
      </p:pic>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5034013"/>
            <a:ext cx="10691263" cy="895199"/>
          </a:xfrm>
        </p:spPr>
        <p:txBody>
          <a:bodyPr>
            <a:normAutofit fontScale="92500" lnSpcReduction="10000"/>
          </a:bodyPr>
          <a:lstStyle/>
          <a:p>
            <a:pPr marL="0" indent="0">
              <a:buNone/>
            </a:pPr>
            <a:r>
              <a:rPr lang="es-ES" sz="1800" dirty="0"/>
              <a:t>La idea aquí es que en general se vaya a un estado de menor energía, pero por azar a veces pueda ir en </a:t>
            </a:r>
            <a:r>
              <a:rPr lang="es-ES" sz="1800" b="1" dirty="0"/>
              <a:t>dirección contraria</a:t>
            </a:r>
            <a:r>
              <a:rPr lang="es-ES" sz="1800" dirty="0"/>
              <a:t>, buscando de esa forma salir de un mínimo local. La idea es sacudir para que salga del mínimo local pero que no se nos vaya tan lejos que no podamos llegar al mínimo global</a:t>
            </a:r>
          </a:p>
        </p:txBody>
      </p:sp>
    </p:spTree>
    <p:extLst>
      <p:ext uri="{BB962C8B-B14F-4D97-AF65-F5344CB8AC3E}">
        <p14:creationId xmlns:p14="http://schemas.microsoft.com/office/powerpoint/2010/main" val="37723307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4" name="Picture 3" descr="A screen shot of a computer code&#10;&#10;Description automatically generated">
            <a:extLst>
              <a:ext uri="{FF2B5EF4-FFF2-40B4-BE49-F238E27FC236}">
                <a16:creationId xmlns:a16="http://schemas.microsoft.com/office/drawing/2014/main" id="{F5A14CC2-FB30-01A7-AB6C-B2A74650DE82}"/>
              </a:ext>
            </a:extLst>
          </p:cNvPr>
          <p:cNvPicPr>
            <a:picLocks noChangeAspect="1"/>
          </p:cNvPicPr>
          <p:nvPr/>
        </p:nvPicPr>
        <p:blipFill rotWithShape="1">
          <a:blip r:embed="rId3"/>
          <a:srcRect l="7632" t="7856" r="7895" b="8239"/>
          <a:stretch/>
        </p:blipFill>
        <p:spPr>
          <a:xfrm>
            <a:off x="7064943" y="1429722"/>
            <a:ext cx="4533704" cy="4643869"/>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a:t>
            </a:r>
            <a:r>
              <a:rPr lang="es-ES" sz="2400" dirty="0" err="1"/>
              <a:t>string</a:t>
            </a:r>
            <a:r>
              <a:rPr lang="es-ES" sz="2400" dirty="0"/>
              <a:t> sobre un </a:t>
            </a:r>
            <a:r>
              <a:rPr lang="es-ES" sz="2400" b="1" dirty="0">
                <a:solidFill>
                  <a:schemeClr val="accent4">
                    <a:lumMod val="60000"/>
                    <a:lumOff val="40000"/>
                  </a:schemeClr>
                </a:solidFill>
              </a:rPr>
              <a:t>alfabeto finito </a:t>
            </a:r>
            <a:r>
              <a:rPr lang="es-ES" sz="2400" dirty="0"/>
              <a:t>que representa el código genético del estado.</a:t>
            </a:r>
          </a:p>
        </p:txBody>
      </p:sp>
    </p:spTree>
    <p:extLst>
      <p:ext uri="{BB962C8B-B14F-4D97-AF65-F5344CB8AC3E}">
        <p14:creationId xmlns:p14="http://schemas.microsoft.com/office/powerpoint/2010/main" val="6756915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extLst>
              <p:ext uri="{D42A27DB-BD31-4B8C-83A1-F6EECF244321}">
                <p14:modId xmlns:p14="http://schemas.microsoft.com/office/powerpoint/2010/main" val="184842201"/>
              </p:ext>
            </p:extLst>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extLst>
              <p:ext uri="{D42A27DB-BD31-4B8C-83A1-F6EECF244321}">
                <p14:modId xmlns:p14="http://schemas.microsoft.com/office/powerpoint/2010/main" val="1667258664"/>
              </p:ext>
            </p:extLst>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extLst>
              <p:ext uri="{D42A27DB-BD31-4B8C-83A1-F6EECF244321}">
                <p14:modId xmlns:p14="http://schemas.microsoft.com/office/powerpoint/2010/main" val="2801194031"/>
              </p:ext>
            </p:extLst>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extLst>
              <p:ext uri="{D42A27DB-BD31-4B8C-83A1-F6EECF244321}">
                <p14:modId xmlns:p14="http://schemas.microsoft.com/office/powerpoint/2010/main" val="3455648289"/>
              </p:ext>
            </p:extLst>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746593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spTree>
    <p:extLst>
      <p:ext uri="{BB962C8B-B14F-4D97-AF65-F5344CB8AC3E}">
        <p14:creationId xmlns:p14="http://schemas.microsoft.com/office/powerpoint/2010/main" val="18887308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52EFA8F5-56E6-4659-A538-46AA0ED6BED0}"/>
                  </a:ext>
                </a:extLst>
              </p:cNvPr>
              <p:cNvSpPr txBox="1"/>
              <p:nvPr/>
            </p:nvSpPr>
            <p:spPr>
              <a:xfrm>
                <a:off x="4643286" y="2758442"/>
                <a:ext cx="2805961" cy="57201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4643286" y="2758442"/>
                <a:ext cx="2805961" cy="572016"/>
              </a:xfrm>
              <a:prstGeom prst="rect">
                <a:avLst/>
              </a:prstGeom>
              <a:blipFill>
                <a:blip r:embed="rId3"/>
                <a:stretch>
                  <a:fillRect t="-4348" b="-13043"/>
                </a:stretch>
              </a:blipFill>
            </p:spPr>
            <p:txBody>
              <a:bodyPr/>
              <a:lstStyle/>
              <a:p>
                <a:r>
                  <a:rPr lang="es-ES_tradnl">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B24CAA64-8099-9CE3-5247-B3FA290107F7}"/>
                  </a:ext>
                </a:extLst>
              </p:cNvPr>
              <p:cNvSpPr txBox="1"/>
              <p:nvPr/>
            </p:nvSpPr>
            <p:spPr>
              <a:xfrm>
                <a:off x="5831431" y="4214337"/>
                <a:ext cx="760144"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831431" y="4214337"/>
                <a:ext cx="760144" cy="276999"/>
              </a:xfrm>
              <a:prstGeom prst="rect">
                <a:avLst/>
              </a:prstGeom>
              <a:blipFill>
                <a:blip r:embed="rId4"/>
                <a:stretch>
                  <a:fillRect l="-6667" r="-6667"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B24CAA64-8099-9CE3-5247-B3FA290107F7}"/>
                  </a:ext>
                </a:extLst>
              </p:cNvPr>
              <p:cNvSpPr txBox="1"/>
              <p:nvPr/>
            </p:nvSpPr>
            <p:spPr>
              <a:xfrm>
                <a:off x="5057695" y="3053459"/>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057695" y="3053459"/>
                <a:ext cx="2096600" cy="276999"/>
              </a:xfrm>
              <a:prstGeom prst="rect">
                <a:avLst/>
              </a:prstGeom>
              <a:blipFill>
                <a:blip r:embed="rId3"/>
                <a:stretch>
                  <a:fillRect l="-1807" t="-8696" r="-3012"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La elección de alfa es sumamente importante, porque si alfa es muy pequeña, necesitamos demasiados pasos, en cambio si es muy grande nunca puede converger.</a:t>
            </a:r>
          </a:p>
        </p:txBody>
      </p:sp>
    </p:spTree>
    <p:extLst>
      <p:ext uri="{BB962C8B-B14F-4D97-AF65-F5344CB8AC3E}">
        <p14:creationId xmlns:p14="http://schemas.microsoft.com/office/powerpoint/2010/main" val="2014719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13" name="Content Placeholder 12">
            <a:extLst>
              <a:ext uri="{FF2B5EF4-FFF2-40B4-BE49-F238E27FC236}">
                <a16:creationId xmlns:a16="http://schemas.microsoft.com/office/drawing/2014/main" id="{67A40269-225F-0FD5-D59B-6B5F993E054E}"/>
              </a:ext>
            </a:extLst>
          </p:cNvPr>
          <p:cNvSpPr>
            <a:spLocks noGrp="1"/>
          </p:cNvSpPr>
          <p:nvPr>
            <p:ph idx="1"/>
          </p:nvPr>
        </p:nvSpPr>
        <p:spPr>
          <a:xfrm>
            <a:off x="700635" y="1785257"/>
            <a:ext cx="10691265" cy="4143957"/>
          </a:xfrm>
        </p:spPr>
        <p:txBody>
          <a:bodyPr/>
          <a:lstStyle/>
          <a:p>
            <a:r>
              <a:rPr lang="es-ES_tradnl" b="1" dirty="0">
                <a:solidFill>
                  <a:schemeClr val="accent6">
                    <a:lumMod val="60000"/>
                    <a:lumOff val="40000"/>
                  </a:schemeClr>
                </a:solidFill>
              </a:rPr>
              <a:t>Algoritmos de búsqueda no informada:</a:t>
            </a:r>
          </a:p>
          <a:p>
            <a:pPr lvl="1"/>
            <a:r>
              <a:rPr lang="es-ES_tradnl" dirty="0"/>
              <a:t>Búsqueda primero en anchura</a:t>
            </a:r>
          </a:p>
          <a:p>
            <a:pPr lvl="1"/>
            <a:r>
              <a:rPr lang="es-ES_tradnl" dirty="0"/>
              <a:t>Búsqueda de costo uniforme </a:t>
            </a:r>
          </a:p>
          <a:p>
            <a:pPr lvl="1"/>
            <a:r>
              <a:rPr lang="es-ES_tradnl" dirty="0"/>
              <a:t>Búsqueda primero en profundidad</a:t>
            </a:r>
          </a:p>
          <a:p>
            <a:pPr lvl="1"/>
            <a:r>
              <a:rPr lang="es-ES_tradnl" dirty="0"/>
              <a:t>Búsqueda de profundidad limitada</a:t>
            </a:r>
          </a:p>
          <a:p>
            <a:pPr lvl="1"/>
            <a:r>
              <a:rPr lang="es-ES_tradnl" dirty="0"/>
              <a:t>Búsqueda de profundidad limitada con profundidad iterativa</a:t>
            </a:r>
          </a:p>
          <a:p>
            <a:r>
              <a:rPr lang="es-ES_tradnl" b="1" dirty="0">
                <a:solidFill>
                  <a:schemeClr val="accent2">
                    <a:lumMod val="75000"/>
                  </a:schemeClr>
                </a:solidFill>
              </a:rPr>
              <a:t>Algoritmos de búsqueda informada:</a:t>
            </a:r>
          </a:p>
          <a:p>
            <a:pPr lvl="1"/>
            <a:r>
              <a:rPr lang="es-ES_tradnl" dirty="0"/>
              <a:t>Búsqueda voraz (</a:t>
            </a:r>
            <a:r>
              <a:rPr lang="es-ES_tradnl" dirty="0" err="1"/>
              <a:t>greedy</a:t>
            </a:r>
            <a:r>
              <a:rPr lang="es-ES_tradnl" dirty="0"/>
              <a:t>) primero el mejor</a:t>
            </a:r>
          </a:p>
          <a:p>
            <a:pPr lvl="1"/>
            <a:r>
              <a:rPr lang="es-ES_tradnl" dirty="0"/>
              <a:t>Búsqueda A*</a:t>
            </a:r>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p:txBody>
      </p:sp>
    </p:spTree>
    <p:extLst>
      <p:ext uri="{BB962C8B-B14F-4D97-AF65-F5344CB8AC3E}">
        <p14:creationId xmlns:p14="http://schemas.microsoft.com/office/powerpoint/2010/main" val="4152743517"/>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10681</TotalTime>
  <Words>4004</Words>
  <Application>Microsoft Macintosh PowerPoint</Application>
  <PresentationFormat>Widescreen</PresentationFormat>
  <Paragraphs>368</Paragraphs>
  <Slides>41</Slides>
  <Notes>39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Calibri</vt:lpstr>
      <vt:lpstr>Calisto MT</vt:lpstr>
      <vt:lpstr>Cambria Math</vt:lpstr>
      <vt:lpstr>Symbol</vt:lpstr>
      <vt:lpstr>Times</vt:lpstr>
      <vt:lpstr>Univers Condensed</vt:lpstr>
      <vt:lpstr>ChronicleVTI</vt:lpstr>
      <vt:lpstr>Problemas de Optimización</vt:lpstr>
      <vt:lpstr>Lo que vimos la clase anterior…</vt:lpstr>
      <vt:lpstr>Agentes Racionales</vt:lpstr>
      <vt:lpstr>Agentes Racionales</vt:lpstr>
      <vt:lpstr>Agentes Racionales</vt:lpstr>
      <vt:lpstr>Agentes Racionales</vt:lpstr>
      <vt:lpstr>Agentes Racionales</vt:lpstr>
      <vt:lpstr>Resolución de problemas Mediante Búsqueda</vt:lpstr>
      <vt:lpstr>Algoritmos de Búsqueda</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Simulated annealing</vt:lpstr>
      <vt:lpstr>Simulated annealinG</vt:lpstr>
      <vt:lpstr>Simulated annealinG</vt:lpstr>
      <vt:lpstr>Simulated annealinG</vt:lpstr>
      <vt:lpstr>Búsqueda Local Beam</vt:lpstr>
      <vt:lpstr>Búsqueda Local Beam</vt:lpstr>
      <vt:lpstr>Búsqueda Local Beam</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156</cp:revision>
  <dcterms:created xsi:type="dcterms:W3CDTF">2024-01-28T21:07:34Z</dcterms:created>
  <dcterms:modified xsi:type="dcterms:W3CDTF">2024-03-15T01:07:28Z</dcterms:modified>
</cp:coreProperties>
</file>

<file path=docProps/thumbnail.jpeg>
</file>